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9" r:id="rId2"/>
    <p:sldId id="304" r:id="rId3"/>
    <p:sldId id="265" r:id="rId4"/>
    <p:sldId id="292" r:id="rId5"/>
    <p:sldId id="298" r:id="rId6"/>
    <p:sldId id="291" r:id="rId7"/>
    <p:sldId id="317" r:id="rId8"/>
    <p:sldId id="318" r:id="rId9"/>
    <p:sldId id="312" r:id="rId10"/>
    <p:sldId id="274" r:id="rId11"/>
    <p:sldId id="293" r:id="rId12"/>
    <p:sldId id="295" r:id="rId13"/>
    <p:sldId id="307" r:id="rId14"/>
    <p:sldId id="297" r:id="rId15"/>
    <p:sldId id="313" r:id="rId16"/>
    <p:sldId id="296" r:id="rId17"/>
    <p:sldId id="316" r:id="rId18"/>
    <p:sldId id="301" r:id="rId19"/>
    <p:sldId id="290" r:id="rId20"/>
    <p:sldId id="294" r:id="rId21"/>
    <p:sldId id="302" r:id="rId22"/>
    <p:sldId id="303" r:id="rId23"/>
    <p:sldId id="26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88" autoAdjust="0"/>
    <p:restoredTop sz="94567"/>
  </p:normalViewPr>
  <p:slideViewPr>
    <p:cSldViewPr>
      <p:cViewPr varScale="1">
        <p:scale>
          <a:sx n="113" d="100"/>
          <a:sy n="113" d="100"/>
        </p:scale>
        <p:origin x="8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317F-49C1-9B45-A014-57754B68EC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3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0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2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42401" y="4532293"/>
            <a:ext cx="6526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The importance of market research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6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© Hudson &amp; Hudson. </a:t>
            </a:r>
            <a:r>
              <a:rPr lang="en-US" sz="1400" i="1" dirty="0"/>
              <a:t>Customer Service for Hospitality &amp; Tourism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3A2F-158C-E2DC-7EED-AD58D5FF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381000"/>
            <a:ext cx="8229600" cy="2743200"/>
          </a:xfrm>
        </p:spPr>
        <p:txBody>
          <a:bodyPr/>
          <a:lstStyle/>
          <a:p>
            <a:pPr algn="ctr"/>
            <a:r>
              <a:rPr lang="en-US" sz="3600" dirty="0"/>
              <a:t>Chapter 6</a:t>
            </a:r>
            <a:br>
              <a:rPr lang="en-US" sz="3600" dirty="0"/>
            </a:br>
            <a:r>
              <a:rPr lang="en-GB" sz="3600" b="1" dirty="0">
                <a:effectLst/>
              </a:rPr>
              <a:t>The importance of market research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robot holding a tray&#10;&#10;Description automatically generated">
            <a:extLst>
              <a:ext uri="{FF2B5EF4-FFF2-40B4-BE49-F238E27FC236}">
                <a16:creationId xmlns:a16="http://schemas.microsoft.com/office/drawing/2014/main" id="{B42E795F-FD99-665C-5397-82057FE30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61" y="1600200"/>
            <a:ext cx="484967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8304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763000" cy="609600"/>
          </a:xfrm>
        </p:spPr>
        <p:txBody>
          <a:bodyPr/>
          <a:lstStyle/>
          <a:p>
            <a:pPr algn="ctr"/>
            <a:r>
              <a:rPr lang="en-US" dirty="0"/>
              <a:t>Benchmarking fast-food restaurants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29639" y="6266824"/>
            <a:ext cx="3922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/>
              <a:t> </a:t>
            </a:r>
            <a:endParaRPr lang="en-US" sz="1200" dirty="0"/>
          </a:p>
          <a:p>
            <a:r>
              <a:rPr lang="en-CA" sz="1200" b="1" dirty="0"/>
              <a:t>Figure 6.1 </a:t>
            </a:r>
            <a:r>
              <a:rPr lang="en-CA" sz="1200" dirty="0"/>
              <a:t>(Source: </a:t>
            </a:r>
            <a:r>
              <a:rPr lang="en-US" sz="1200" dirty="0"/>
              <a:t>Adapted from Min and Min, 2010</a:t>
            </a:r>
            <a:r>
              <a:rPr lang="en-CA" sz="1200" dirty="0"/>
              <a:t>)</a:t>
            </a:r>
            <a:endParaRPr lang="en-US" sz="1200" dirty="0"/>
          </a:p>
          <a:p>
            <a:endParaRPr lang="en-US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2186"/>
            <a:ext cx="8263064" cy="535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491305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The Gaps Model of Service Quality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6397823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Figure 6.2 </a:t>
            </a:r>
            <a:r>
              <a:rPr lang="fr-FR" sz="1200" dirty="0"/>
              <a:t>(Source: </a:t>
            </a:r>
            <a:r>
              <a:rPr lang="fr-FR" sz="1200" dirty="0" err="1"/>
              <a:t>Parasuraman</a:t>
            </a:r>
            <a:r>
              <a:rPr lang="fr-FR" sz="1200" dirty="0"/>
              <a:t>, et al., 1985)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" y="228600"/>
            <a:ext cx="8118761" cy="595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811564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Measuring service quality</a:t>
            </a:r>
            <a:br>
              <a:rPr lang="en-US" dirty="0"/>
            </a:br>
            <a:r>
              <a:rPr lang="en-CA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868680"/>
            <a:ext cx="74676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Importance–performance analysis (IPA)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Relative importance of attributes versus actual performance</a:t>
            </a:r>
            <a:r>
              <a:rPr lang="en-US" dirty="0"/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1"/>
          <a:stretch/>
        </p:blipFill>
        <p:spPr bwMode="auto">
          <a:xfrm>
            <a:off x="1066800" y="1905000"/>
            <a:ext cx="7239000" cy="455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283204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Measuring service quality</a:t>
            </a:r>
            <a:br>
              <a:rPr lang="en-US" dirty="0"/>
            </a:br>
            <a:r>
              <a:rPr lang="en-CA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868680"/>
            <a:ext cx="7467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SERVQUAL 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dirty="0"/>
              <a:t>Difference between expectations and perceptions on a 22 item scale: five dimensions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dirty="0"/>
              <a:t>Has been adapted to serve different industry sectors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0" y="2209800"/>
            <a:ext cx="7790180" cy="451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60159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8565"/>
            <a:ext cx="8839200" cy="609600"/>
          </a:xfrm>
        </p:spPr>
        <p:txBody>
          <a:bodyPr/>
          <a:lstStyle/>
          <a:p>
            <a:pPr algn="ctr"/>
            <a:r>
              <a:rPr lang="en-US" dirty="0"/>
              <a:t>A DINESERV interview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676400" y="6396334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/>
              <a:t> </a:t>
            </a:r>
            <a:endParaRPr lang="en-US" sz="1200" dirty="0"/>
          </a:p>
          <a:p>
            <a:r>
              <a:rPr lang="en-US" sz="1200" b="1" dirty="0"/>
              <a:t>Table 6.3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5032"/>
            <a:ext cx="6934200" cy="630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800948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Measuring service quality</a:t>
            </a:r>
            <a:br>
              <a:rPr lang="en-US" dirty="0"/>
            </a:br>
            <a:r>
              <a:rPr lang="en-CA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868680"/>
            <a:ext cx="3810000" cy="6509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1" indent="-350838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Comment cards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Performance-based measure and diagnostic tool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Feedback at time of service experience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May be more effective than SERVQUAL or IPA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Mystery shopping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Participant observation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A common market research technique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Rich information about service experience as it unfolds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762000"/>
            <a:ext cx="3582665" cy="613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79895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9290" y="228600"/>
            <a:ext cx="8382000" cy="609600"/>
          </a:xfrm>
        </p:spPr>
        <p:txBody>
          <a:bodyPr/>
          <a:lstStyle/>
          <a:p>
            <a:pPr algn="ctr"/>
            <a:r>
              <a:rPr lang="en-CA" dirty="0"/>
              <a:t>Advantages and disadvantages of mystery shopping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25575" y="6266824"/>
            <a:ext cx="4689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/>
              <a:t> </a:t>
            </a:r>
            <a:endParaRPr lang="en-US" sz="1200" dirty="0"/>
          </a:p>
          <a:p>
            <a:r>
              <a:rPr lang="en-US" sz="1200" b="1" dirty="0"/>
              <a:t>Table 6.4 </a:t>
            </a:r>
            <a:r>
              <a:rPr lang="en-US" sz="1200" dirty="0"/>
              <a:t>(Source: Adapted from</a:t>
            </a:r>
            <a:r>
              <a:rPr lang="en-US" sz="1200" b="1" dirty="0"/>
              <a:t> </a:t>
            </a:r>
            <a:r>
              <a:rPr lang="en-US" sz="1200" dirty="0"/>
              <a:t>Hudson, Hudson &amp; Miller, 2004)</a:t>
            </a:r>
          </a:p>
          <a:p>
            <a:endParaRPr lang="en-US" sz="12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746760"/>
            <a:ext cx="7984917" cy="567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061187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7" y="-381000"/>
            <a:ext cx="7687139" cy="2121932"/>
          </a:xfrm>
        </p:spPr>
        <p:txBody>
          <a:bodyPr/>
          <a:lstStyle/>
          <a:p>
            <a:r>
              <a:rPr lang="en-US" dirty="0"/>
              <a:t>Snapshot: </a:t>
            </a:r>
            <a:r>
              <a:rPr lang="en-US" sz="2800" dirty="0"/>
              <a:t>Qualtrics going above and beyond to wow conference delegates</a:t>
            </a:r>
            <a:br>
              <a:rPr lang="en-US" sz="2800" dirty="0"/>
            </a:br>
            <a:br>
              <a:rPr lang="en-US" sz="2800" dirty="0"/>
            </a:br>
            <a:endParaRPr lang="en-US" sz="1600" b="0" i="1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599" y="1143000"/>
            <a:ext cx="79493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X4 Summit, put on by Qualtrics, annually attracts more than 10,000 delegates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Customer service is at the core of why the conference is so different from other conferences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Everyone on the team involved in the conference has to go through training, working through a 50-page training manual written especially for the event.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Qualtrics use their experience management platform to measure the success of each event, and get feedback from attendees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494852"/>
            <a:ext cx="4075101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91561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Critical incidents studies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990600"/>
            <a:ext cx="78486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000" dirty="0"/>
              <a:t>Critical incident technique (CIT) 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000" dirty="0"/>
              <a:t>Qualitative interview procedures, verbatim accounts: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/>
              <a:t>Consumer evaluation of services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/>
              <a:t>Service failure and recovery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/>
              <a:t>Employee and customer participation in service delivery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/>
              <a:t>Service experience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000" dirty="0"/>
              <a:t> Four main benefits of CIT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/>
              <a:t>Sound information easily translated into action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/>
              <a:t>Useful when the service is new, little information exists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/>
              <a:t>Useful for assessing cross-cultural perceptions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8426152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Lost customer research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81044" y="990600"/>
            <a:ext cx="435295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Few organizations have effective strategies for evaluating customer attrition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Research targets customers who have dropped the company’s service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Makes inquiries about reasons for leaving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Identifies failure points and common problems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Calculates the cost of lost customers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NBRI study – root cause driving down customer loyalty and customer satisfaction (68 %) identified as ‘wait time’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66800"/>
            <a:ext cx="36576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79501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/>
              <a:t>Topics covered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95400"/>
            <a:ext cx="8458200" cy="5334000"/>
          </a:xfrm>
        </p:spPr>
        <p:txBody>
          <a:bodyPr/>
          <a:lstStyle/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An introduction tourism and hospitality research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The GAPS model of service quality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Different ways of measuring service quality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Common research errors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Effective use of market research in decision making</a:t>
            </a:r>
          </a:p>
          <a:p>
            <a:pPr>
              <a:buFont typeface="Courier New" pitchFamily="49" charset="0"/>
              <a:buChar char="o"/>
            </a:pPr>
            <a:endParaRPr lang="en-CA" b="0" dirty="0"/>
          </a:p>
          <a:p>
            <a:pPr lvl="1">
              <a:buFont typeface="Courier New" pitchFamily="49" charset="0"/>
              <a:buChar char="o"/>
            </a:pPr>
            <a:endParaRPr lang="en-CA" b="0" dirty="0"/>
          </a:p>
          <a:p>
            <a:pPr lvl="1">
              <a:buFont typeface="Courier New" pitchFamily="49" charset="0"/>
              <a:buChar char="o"/>
            </a:pPr>
            <a:endParaRPr lang="en-US" b="0" dirty="0"/>
          </a:p>
          <a:p>
            <a:pPr lvl="1">
              <a:buFont typeface="Courier New" pitchFamily="49" charset="0"/>
              <a:buChar char="o"/>
            </a:pPr>
            <a:endParaRPr lang="en-CA" b="0" dirty="0"/>
          </a:p>
          <a:p>
            <a:pPr lvl="1">
              <a:buFont typeface="Courier New" pitchFamily="49" charset="0"/>
              <a:buChar char="o"/>
            </a:pPr>
            <a:endParaRPr lang="en-CA" b="0" dirty="0"/>
          </a:p>
          <a:p>
            <a:pPr lvl="1">
              <a:buFont typeface="Courier New" pitchFamily="49" charset="0"/>
              <a:buChar char="o"/>
            </a:pPr>
            <a:endParaRPr lang="en-CA" b="0" dirty="0"/>
          </a:p>
          <a:p>
            <a:pPr lvl="1">
              <a:buFont typeface="Courier New" pitchFamily="49" charset="0"/>
              <a:buChar char="o"/>
            </a:pPr>
            <a:endParaRPr lang="en-US" b="0" dirty="0"/>
          </a:p>
          <a:p>
            <a:pPr>
              <a:buFont typeface="Courier New" pitchFamily="49" charset="0"/>
              <a:buChar char="o"/>
            </a:pPr>
            <a:endParaRPr lang="en-US" b="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05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2286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Online research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41120" y="990600"/>
            <a:ext cx="75590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Electronic and online surveys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Computers placed in high-traffic locations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Customers asked to complete online surveys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Input tabulated, available instantly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Can be accessed by corporate and front-line staff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/>
              <a:t>Instant service recovery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/>
              <a:t>Long-term service improvement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Virtual focus groups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Online ‘chat’ sessions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Pre-recruited respondents in guided online discussion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/>
              <a:t>Time- and cost-saving benefits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Virtual worlds e.g. Second Life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Social media and crowdsourcing e.g. Brand Karma</a:t>
            </a:r>
          </a:p>
        </p:txBody>
      </p:sp>
    </p:spTree>
    <p:extLst>
      <p:ext uri="{BB962C8B-B14F-4D97-AF65-F5344CB8AC3E}">
        <p14:creationId xmlns:p14="http://schemas.microsoft.com/office/powerpoint/2010/main" val="297504312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Common research errors</a:t>
            </a:r>
            <a:endParaRPr lang="en-US" cap="all" dirty="0"/>
          </a:p>
        </p:txBody>
      </p:sp>
      <p:sp>
        <p:nvSpPr>
          <p:cNvPr id="4" name="Rectangle 3"/>
          <p:cNvSpPr/>
          <p:nvPr/>
        </p:nvSpPr>
        <p:spPr>
          <a:xfrm>
            <a:off x="1143000" y="990600"/>
            <a:ext cx="76200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/>
              <a:t>Not enough qualitative information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/>
              <a:t>Improper use of sophisticated statistical analysis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/>
              <a:t>Failure to have a representative sample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/>
              <a:t>Problems with interpretation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048000"/>
            <a:ext cx="6985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10200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Effective use of market research</a:t>
            </a:r>
            <a:endParaRPr lang="en-US" cap="all" dirty="0"/>
          </a:p>
        </p:txBody>
      </p:sp>
      <p:sp>
        <p:nvSpPr>
          <p:cNvPr id="4" name="Rectangle 3"/>
          <p:cNvSpPr/>
          <p:nvPr/>
        </p:nvSpPr>
        <p:spPr>
          <a:xfrm>
            <a:off x="1066800" y="990600"/>
            <a:ext cx="78486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Research can play a critical role in development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Practical decision-making at a strategic level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Academic understanding of industry development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Feasibility studies for new projects </a:t>
            </a:r>
            <a:endParaRPr lang="en-US" sz="12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Successful research contingent on 3 conditions: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Sufficient resources allocated to research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Research results must be believed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Results should be implemented e.g. Courtyard by Marriott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648200"/>
            <a:ext cx="7632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68421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427720" cy="914400"/>
          </a:xfrm>
        </p:spPr>
        <p:txBody>
          <a:bodyPr/>
          <a:lstStyle/>
          <a:p>
            <a:r>
              <a:rPr lang="en-US" dirty="0"/>
              <a:t>Case Study: </a:t>
            </a:r>
            <a:r>
              <a:rPr lang="en-US" sz="2800" dirty="0" err="1"/>
              <a:t>Martinhal</a:t>
            </a:r>
            <a:r>
              <a:rPr lang="en-US" sz="2800" dirty="0"/>
              <a:t> in Portugal - staying sensitive to the consumer</a:t>
            </a:r>
            <a:br>
              <a:rPr lang="en-US" sz="2800"/>
            </a:br>
            <a:endParaRPr lang="en-US" sz="1600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1755100"/>
            <a:ext cx="82296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Dubbed ‘Europe’s Finest Luxury Family Hotels &amp; Resorts’,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Owners developed knowledge of industry through market research, talking to consultants, reading feasibility studies, working with tourism authorities and associations, and looking at other hotels in the area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Over the years they have fine-tuned their marketing increasingly using word-of-mouth via social media platforms to disperse the message.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The marketing team also utilizes billboards (with the current tagline ‘Eat, Stay, Love’), print ads, social media, FAM trips, and direct mail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Owners recently opened an international school in Lisbon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318259" y="1253570"/>
            <a:ext cx="765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4648199"/>
            <a:ext cx="4377688" cy="21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7" y="-76200"/>
            <a:ext cx="7687139" cy="1817132"/>
          </a:xfrm>
        </p:spPr>
        <p:txBody>
          <a:bodyPr/>
          <a:lstStyle/>
          <a:p>
            <a:r>
              <a:rPr lang="en-US" dirty="0"/>
              <a:t>‘At Your Service’ Spotlight: </a:t>
            </a:r>
            <a:br>
              <a:rPr lang="en-US" dirty="0"/>
            </a:br>
            <a:r>
              <a:rPr lang="en-US" sz="2800" dirty="0"/>
              <a:t> Developing hospitality leaders of the future at the Hotel Ikon, Hong Kong</a:t>
            </a:r>
            <a:br>
              <a:rPr lang="en-US" sz="2800" dirty="0"/>
            </a:br>
            <a:endParaRPr lang="en-US" sz="2000" b="0" i="1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599" y="1447800"/>
            <a:ext cx="794930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Hotel ICON is a unique teaching and research hotel in Hong Kong that offers a fully integrated teaching and learning approach to education. </a:t>
            </a:r>
          </a:p>
          <a:p>
            <a:endParaRPr lang="en-US" dirty="0"/>
          </a:p>
          <a:p>
            <a:r>
              <a:rPr lang="en-US" dirty="0"/>
              <a:t>“We spend a lot of our time around innovation, creativity, looking at new technology and service design”</a:t>
            </a:r>
          </a:p>
          <a:p>
            <a:endParaRPr lang="en-US" dirty="0"/>
          </a:p>
          <a:p>
            <a:r>
              <a:rPr lang="en-US" dirty="0"/>
              <a:t>Training program called </a:t>
            </a:r>
            <a:r>
              <a:rPr lang="en-US" i="1" dirty="0"/>
              <a:t>We Love to Care </a:t>
            </a:r>
            <a:r>
              <a:rPr lang="en-US" dirty="0"/>
              <a:t>incorporates three fundamental areas; Operational Excellence, Aesthetic Excellence &amp; Emotional Excellence</a:t>
            </a:r>
          </a:p>
          <a:p>
            <a:endParaRPr lang="en-US" dirty="0"/>
          </a:p>
          <a:p>
            <a:r>
              <a:rPr lang="en-US" dirty="0"/>
              <a:t>Research is taken seriously at Hotel ICON – e.g. some guest rooms are used to try new innovations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35226"/>
            <a:ext cx="4953000" cy="18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9144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Introduction to research in </a:t>
            </a:r>
            <a:br>
              <a:rPr lang="en-US" dirty="0"/>
            </a:br>
            <a:r>
              <a:rPr lang="en-US" dirty="0"/>
              <a:t>tourism and hospitality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524000"/>
            <a:ext cx="7528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Market research is often ignored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Considered costly and time-consuming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Undertaken only for major developments 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Contributions to day-to-day operations overlooked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Organizations often ignore existing, accessible information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Study results often ignored or not fully considered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Applied research in tourism &amp; hospitality can be grouped into eight categories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0456161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4" y="198120"/>
            <a:ext cx="9069386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US" sz="2800" dirty="0"/>
              <a:t>Applied research in tourism &amp; hospitality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80124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/>
              <a:t>Table 6.1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04" y="676014"/>
            <a:ext cx="6283716" cy="605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937860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Consumer research </a:t>
            </a:r>
            <a:br>
              <a:rPr lang="en-CA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569720"/>
            <a:ext cx="76200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Is of particular interest to the study of customer service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Important for measuring customer loyalty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One way of measuring this loyalty is the Net Promoter Score </a:t>
            </a:r>
          </a:p>
          <a:p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048000"/>
            <a:ext cx="70866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1337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FFAD-5669-5BFC-E1B7-879335B7B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graph of a hotel industry&#10;&#10;Description automatically generated">
            <a:extLst>
              <a:ext uri="{FF2B5EF4-FFF2-40B4-BE49-F238E27FC236}">
                <a16:creationId xmlns:a16="http://schemas.microsoft.com/office/drawing/2014/main" id="{A38EF05F-033E-B46E-9B77-49C3D8A3D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9" y="1371600"/>
            <a:ext cx="7772400" cy="48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75809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81D11C-C259-D657-4CD3-3D440D815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772400" cy="48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73225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Competitor intelligence</a:t>
            </a:r>
            <a:br>
              <a:rPr lang="en-CA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914400"/>
            <a:ext cx="7620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Another important type of applied research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Available through a variety of sources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Benchmarking is a common practice in the industry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Might include guest satisfaction scores (GSS) in hotels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Restaurants also use benchmarking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As do attractions  </a:t>
            </a:r>
          </a:p>
          <a:p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733800"/>
            <a:ext cx="7899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07496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2211</TotalTime>
  <Words>929</Words>
  <Application>Microsoft Macintosh PowerPoint</Application>
  <PresentationFormat>On-screen Show (4:3)</PresentationFormat>
  <Paragraphs>147</Paragraphs>
  <Slides>23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Tahoma</vt:lpstr>
      <vt:lpstr>Berrylishious design template</vt:lpstr>
      <vt:lpstr>Chapter 6 The importance of market research </vt:lpstr>
      <vt:lpstr>Topics covered</vt:lpstr>
      <vt:lpstr>‘At Your Service’ Spotlight:   Developing hospitality leaders of the future at the Hotel Ikon, Hong Kong </vt:lpstr>
      <vt:lpstr>  Introduction to research in  tourism and hospitality  </vt:lpstr>
      <vt:lpstr>  Applied research in tourism &amp; hospitality </vt:lpstr>
      <vt:lpstr> Consumer research  </vt:lpstr>
      <vt:lpstr>PowerPoint Presentation</vt:lpstr>
      <vt:lpstr>PowerPoint Presentation</vt:lpstr>
      <vt:lpstr> Competitor intelligence </vt:lpstr>
      <vt:lpstr>Benchmarking fast-food restaurants</vt:lpstr>
      <vt:lpstr>The Gaps Model of Service Quality</vt:lpstr>
      <vt:lpstr> Measuring service quality  </vt:lpstr>
      <vt:lpstr> Measuring service quality  </vt:lpstr>
      <vt:lpstr>A DINESERV interview </vt:lpstr>
      <vt:lpstr> Measuring service quality  </vt:lpstr>
      <vt:lpstr>Advantages and disadvantages of mystery shopping</vt:lpstr>
      <vt:lpstr>Snapshot: Qualtrics going above and beyond to wow conference delegates  </vt:lpstr>
      <vt:lpstr>  Critical incidents studies </vt:lpstr>
      <vt:lpstr> Lost customer research</vt:lpstr>
      <vt:lpstr>Online research</vt:lpstr>
      <vt:lpstr>Common research errors</vt:lpstr>
      <vt:lpstr>Effective use of market research</vt:lpstr>
      <vt:lpstr>Case Study: Martinhal in Portugal - staying sensitive to the consumer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Hudson, Simon</cp:lastModifiedBy>
  <cp:revision>483</cp:revision>
  <cp:lastPrinted>1601-01-01T00:00:00Z</cp:lastPrinted>
  <dcterms:created xsi:type="dcterms:W3CDTF">2012-10-22T00:42:01Z</dcterms:created>
  <dcterms:modified xsi:type="dcterms:W3CDTF">2025-02-11T23:53:21Z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